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52"/>
  </p:notesMasterIdLst>
  <p:handoutMasterIdLst>
    <p:handoutMasterId r:id="rId53"/>
  </p:handoutMasterIdLst>
  <p:sldIdLst>
    <p:sldId id="256" r:id="rId5"/>
    <p:sldId id="307" r:id="rId6"/>
    <p:sldId id="310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2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75" r:id="rId34"/>
    <p:sldId id="476" r:id="rId35"/>
    <p:sldId id="474" r:id="rId36"/>
    <p:sldId id="485" r:id="rId37"/>
    <p:sldId id="477" r:id="rId38"/>
    <p:sldId id="479" r:id="rId39"/>
    <p:sldId id="480" r:id="rId40"/>
    <p:sldId id="481" r:id="rId41"/>
    <p:sldId id="482" r:id="rId42"/>
    <p:sldId id="483" r:id="rId43"/>
    <p:sldId id="484" r:id="rId44"/>
    <p:sldId id="486" r:id="rId45"/>
    <p:sldId id="314" r:id="rId46"/>
    <p:sldId id="308" r:id="rId47"/>
    <p:sldId id="311" r:id="rId48"/>
    <p:sldId id="312" r:id="rId49"/>
    <p:sldId id="313" r:id="rId50"/>
    <p:sldId id="487" r:id="rId51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0489-1804-D6A9-61DB-EF278615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F970E-2D59-FC5F-AB0C-1DE6D5ED0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51B09-D362-9847-39F9-7634424C9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8D30-C100-9DAA-7515-C04FEFCCF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D93C4-1A9E-B91E-5B41-658D8287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83404-A059-45C9-5AC7-F6FF3FB2E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B2C89-74B2-752A-80F9-59D6BBE3D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C2F46-E5B4-AD6D-00E8-34E8ED9C9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6F99-F37E-BF06-7FE0-2DFA5DE45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AC83A-CB17-9365-4396-7CD1FD5FB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DC597-5B51-54F4-7842-A72B59343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E2F65-3706-A17B-98D0-C5FE4DF44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C0288-4835-5013-4FDF-4A7480671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74E7CF-F386-8EA0-1E69-4ADB51193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25C78-5B60-EF58-E08B-E0CDB36BE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ABD7-CF85-5F66-BD98-F10B10C51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258C-6502-431B-B28B-A4A74F977666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92B07-B8DD-4EA7-953B-472A5F65C077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BE337-6C8C-402D-8984-FCE0B4DA8AB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0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C33CF-0786-4D92-9169-BC718C9B698C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4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C61F9-7A62-4600-9D9A-7018DE573001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0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3479FE-BC12-4A70-B8F6-8CF4D1EEBA11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D1630-13A2-4396-B070-58F034F48D85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887BA-D848-4B88-9144-9050D7FA59A9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948B6-07B8-455D-8E19-08A163BBACA2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49BE0-9D18-4AA9-BF06-6F0C53FBFB47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0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8B7F0-072A-9E4C-EE5D-AE73F7791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A7C2B-A9F2-2EAC-3304-BC9B54246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2DDD3-5175-98F4-197E-3506A4C45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1118A-5B4B-4BFD-2760-81D657A4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4C6ED-806E-F82C-E21D-B62C3337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A1567-9E88-7A00-E630-1411F8CAC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76049-E2D6-E9EF-A007-32D803656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60B71-4C03-E2F1-3C40-401167B26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2181-890F-3D49-E016-612E7E53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8BEB3-FC06-38BF-F375-4E8E29342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8B4BE-E655-D356-46F3-08F7EF53E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449A-D730-BEC8-312C-21C6A75D8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8902-1F29-3D9E-29DB-52DF3C7B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FA9F39-7978-6889-0138-2E0BD44BF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73B4D-37DA-2721-1CF7-C4628F4A6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54CC6-8DC9-2C77-1846-2BBC6272A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D2978-60A6-F52B-9FFD-EEF8AA31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7845D0-1A48-C561-052A-E098638BC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3F5A7-8D15-562F-F18A-A1976D3DC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04101-5130-6E07-CEF3-C8366C183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F4EFB-9B81-717E-A6FE-EBB85C8C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38531-5C99-2217-D629-9D7F8FBD4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5415B-C447-F02B-8CFC-37A62CB1A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C96E-B2BF-EA7E-AA38-549EC8B3C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10EA-96E7-9C1E-BEB2-69554043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AEA9D-022A-C0EF-16AA-B5F72F9DC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472C0-8D42-FE83-6AB4-0D79039DA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E3E28-1E8E-3B7B-5F93-87AE19F3F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1/30/24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1/30/24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1/30/24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1/30/24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1/30/24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1/30/24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1/30/24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1/30/24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1/30/24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1/30/24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1/30/24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1/30/24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8: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Binary Search tree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F8E0-7D37-9879-803A-E428CF42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0E67-3CB5-2EF2-C69A-91D354BD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1DBB-2A72-E139-BEDF-DFA307D7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8DDDC-1B78-ADB2-AD61-90AFEDD77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B8F7A-F73B-7C11-CA91-E597D0A8C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B02C5A-DADF-84F4-AF5D-CEA5FC5A20DB}"/>
              </a:ext>
            </a:extLst>
          </p:cNvPr>
          <p:cNvSpPr/>
          <p:nvPr/>
        </p:nvSpPr>
        <p:spPr bwMode="auto">
          <a:xfrm>
            <a:off x="5827655" y="3300906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2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C5299-F8B6-7319-EF32-2C8CD19FE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1A71-7D0D-909C-7819-B15DB58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3A04-0293-542A-E615-49EA095F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“5”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0036E-74D7-F923-E3C2-7D777C949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AF9D0-2B2A-30E8-BDF4-67FB6D091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BFDA59-10E7-B674-78E5-FD6184185C25}"/>
              </a:ext>
            </a:extLst>
          </p:cNvPr>
          <p:cNvSpPr/>
          <p:nvPr/>
        </p:nvSpPr>
        <p:spPr bwMode="auto">
          <a:xfrm>
            <a:off x="5827655" y="3300906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9A75-E9DF-BCDA-A1EA-61C296A18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7707-D73E-9A8A-B229-0E93A367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D9A8-7A38-0891-99D2-3AE182192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“5” “5”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5518B-E72C-79EF-B03D-3863DF4D4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40D47-574E-46B0-C234-84708C086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C1F38E-A98F-D4C9-5865-42CC97E7FFD2}"/>
              </a:ext>
            </a:extLst>
          </p:cNvPr>
          <p:cNvSpPr/>
          <p:nvPr/>
        </p:nvSpPr>
        <p:spPr bwMode="auto">
          <a:xfrm>
            <a:off x="6383709" y="3952702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6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1014-AE5D-AE8D-B058-0982DB7E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71BF-0B99-2F2A-DF25-E2BDAF02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B62F-3E4E-6D55-F094-909CAFF6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“5” “5”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A8F1B-D05C-69AA-A998-64F32683B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BF15B-AD01-8FC0-ACBE-2390AB708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66BD98-3908-F362-3E9E-E83892A1DD71}"/>
              </a:ext>
            </a:extLst>
          </p:cNvPr>
          <p:cNvSpPr/>
          <p:nvPr/>
        </p:nvSpPr>
        <p:spPr bwMode="auto">
          <a:xfrm>
            <a:off x="5827655" y="3300906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3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6BD1A-08D6-78C1-8F9C-4935F5BA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02C6-6E90-E92D-208D-D0AD050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20F9-CB3D-F78F-AD80-BC612558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“5” “5” “6”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4D37A-E54E-E8D6-5453-C716982E7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3516A-43B6-64AF-D2C1-E29DFF523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A5A990-7D79-FCAE-7CB3-42EE057382E5}"/>
              </a:ext>
            </a:extLst>
          </p:cNvPr>
          <p:cNvSpPr/>
          <p:nvPr/>
        </p:nvSpPr>
        <p:spPr bwMode="auto">
          <a:xfrm>
            <a:off x="6865623" y="2673494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7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12DAB-3A68-DD6A-3E06-DD1086FAC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810B-99AC-A2A9-5644-64878273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D2D64-A2DD-85BA-6756-D3D1C7904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 “5” “5” “6” “7”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C88FC-9340-7461-C3CC-4474DDE7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2CDDA-7076-C463-714F-009A0F859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43B715-C9BA-4E49-5DDC-67EA0A4CC0C2}"/>
              </a:ext>
            </a:extLst>
          </p:cNvPr>
          <p:cNvSpPr/>
          <p:nvPr/>
        </p:nvSpPr>
        <p:spPr bwMode="auto">
          <a:xfrm>
            <a:off x="7996569" y="3315483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5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D513-FE43-C665-0B78-C2DD2868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1C84-85EB-ACAF-D0C1-66A3F026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10CDC-4AB0-4054-ECB8-ED2BF7C25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following algorithm print?</a:t>
                </a:r>
              </a:p>
              <a:p>
                <a:r>
                  <a:rPr lang="en-US" dirty="0"/>
                  <a:t>“2” “5” “5” “6” “7” “8”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10CDC-4AB0-4054-ECB8-ED2BF7C25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11F395-526F-6CAA-C41A-E5171BF51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F0753-357E-D49C-9348-3613AE4F7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16B869-41D6-1951-EB60-7ED872D0AC5B}"/>
              </a:ext>
            </a:extLst>
          </p:cNvPr>
          <p:cNvSpPr/>
          <p:nvPr/>
        </p:nvSpPr>
        <p:spPr bwMode="auto">
          <a:xfrm>
            <a:off x="8453771" y="3958037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2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939E3-194C-F177-45DA-8D670A90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F05-3833-248E-508D-9161B8C0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15A6-3639-BF0F-345D-911625D1D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the max key value?</a:t>
            </a:r>
          </a:p>
          <a:p>
            <a:r>
              <a:rPr lang="en-US" dirty="0"/>
              <a:t>We know it is 8 in the tree</a:t>
            </a:r>
          </a:p>
          <a:p>
            <a:r>
              <a:rPr lang="en-US" dirty="0"/>
              <a:t>It is the </a:t>
            </a:r>
            <a:r>
              <a:rPr lang="en-US" i="1" dirty="0"/>
              <a:t>rightmost</a:t>
            </a:r>
            <a:r>
              <a:rPr lang="en-US" dirty="0"/>
              <a:t> node</a:t>
            </a:r>
          </a:p>
          <a:p>
            <a:r>
              <a:rPr lang="en-US" dirty="0"/>
              <a:t>What is its runtime?</a:t>
            </a:r>
          </a:p>
          <a:p>
            <a:pPr lvl="1"/>
            <a:r>
              <a:rPr lang="en-US" dirty="0"/>
              <a:t>O(h)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69155-608D-BA7D-EF2A-2CC6C8F65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761E8B1-A982-FB1C-A0F0-186FBD7B9A40}"/>
              </a:ext>
            </a:extLst>
          </p:cNvPr>
          <p:cNvSpPr/>
          <p:nvPr/>
        </p:nvSpPr>
        <p:spPr bwMode="auto">
          <a:xfrm>
            <a:off x="8453771" y="3958037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2D773-495E-2042-B4BE-0048325E4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5" y="3121135"/>
            <a:ext cx="3419834" cy="1483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1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BC56-AA48-94F7-4132-547FA2CE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3523-CE0B-113E-E47D-6C5FE4FA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7284-640E-6ECE-1C81-E2DA1C68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the min is on the left</a:t>
            </a:r>
          </a:p>
          <a:p>
            <a:pPr lvl="1"/>
            <a:r>
              <a:rPr lang="en-US" dirty="0"/>
              <a:t>O(h)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35667-B96C-D917-23AC-C77AE3A3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C44B0D5-154E-9C30-4294-07FE45647680}"/>
              </a:ext>
            </a:extLst>
          </p:cNvPr>
          <p:cNvSpPr/>
          <p:nvPr/>
        </p:nvSpPr>
        <p:spPr bwMode="auto">
          <a:xfrm>
            <a:off x="5315147" y="3958037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4FA52-894C-4612-AFA4-306EE4BB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3" y="2825393"/>
            <a:ext cx="3606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1428-CCE2-C3CC-7D0C-B99AF742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 general key in a 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1344-483E-12B0-54BD-4E3C5D4A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Leveraging the comparison, we can go faster to the target node</a:t>
            </a:r>
          </a:p>
          <a:p>
            <a:r>
              <a:rPr lang="en-US" dirty="0"/>
              <a:t>Two implementation: recursion and iteration</a:t>
            </a:r>
          </a:p>
          <a:p>
            <a:r>
              <a:rPr lang="en-US" dirty="0"/>
              <a:t>Both are O(h)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7B8F8-81B0-8357-E92F-DC6D6437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5" y="2763366"/>
            <a:ext cx="4344945" cy="1941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B0DE8-12E1-4A77-4BE5-CD11E848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995" y="2763366"/>
            <a:ext cx="4344943" cy="19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F9CF-8A2D-40B5-8815-ED5E2AB6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Binary 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6208-290B-5D52-057E-AED21CF7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 binary tree is a restriction where each node has exactly two children: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Each child is either empty or another binary 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children of a </a:t>
            </a:r>
            <a:r>
              <a:rPr lang="en-US" alt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parent</a:t>
            </a:r>
            <a:r>
              <a:rPr lang="en-US" altLang="en-US" dirty="0">
                <a:latin typeface="Arial" charset="0"/>
                <a:cs typeface="Arial" charset="0"/>
              </a:rPr>
              <a:t> node are </a:t>
            </a:r>
            <a:r>
              <a:rPr lang="en-US" alt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left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right</a:t>
            </a:r>
            <a:r>
              <a:rPr lang="en-US" altLang="en-US" dirty="0">
                <a:latin typeface="Arial" charset="0"/>
                <a:cs typeface="Arial" charset="0"/>
              </a:rPr>
              <a:t> subtrees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4" descr="bb">
            <a:extLst>
              <a:ext uri="{FF2B5EF4-FFF2-40B4-BE49-F238E27FC236}">
                <a16:creationId xmlns:a16="http://schemas.microsoft.com/office/drawing/2014/main" id="{995314CD-AD77-305F-077C-B843E4A4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8" y="2571750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CC29-FF5B-37AC-740F-F79170B5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search 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3868-6CFD-B8E8-1EF8-5D559E8BA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4D8BB-15B6-6DE9-4495-FCC8C534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" y="1692876"/>
            <a:ext cx="3827269" cy="310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73F74-05CC-892A-2A1D-FCEFC4AD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47" y="2571750"/>
            <a:ext cx="4344943" cy="19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5030-303F-6B08-7303-2E226A91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successor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07E8-F313-96E4-7C98-AF69CF22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successor?</a:t>
            </a:r>
          </a:p>
          <a:p>
            <a:pPr lvl="1"/>
            <a:r>
              <a:rPr lang="en-US" dirty="0"/>
              <a:t>In the example, the successor of 15 is 17</a:t>
            </a:r>
          </a:p>
          <a:p>
            <a:r>
              <a:rPr lang="en-US" dirty="0"/>
              <a:t>It is the next node to be visited in a </a:t>
            </a:r>
            <a:r>
              <a:rPr lang="en-US" dirty="0" err="1"/>
              <a:t>inorder</a:t>
            </a:r>
            <a:r>
              <a:rPr lang="en-US" dirty="0"/>
              <a:t> tree walk</a:t>
            </a:r>
          </a:p>
          <a:p>
            <a:r>
              <a:rPr lang="en-US" dirty="0"/>
              <a:t>O(h)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7E8B9-FD18-8D60-912E-BAA41C5F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5" y="2149044"/>
            <a:ext cx="3488596" cy="282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DCD26-030F-B4B5-B613-C2D53108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47" y="2802764"/>
            <a:ext cx="4832136" cy="17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Users\dwharder\Desktop\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1863329"/>
            <a:ext cx="6586538" cy="16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 insertion will be performed at a leaf node: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Any empty node is a possible location for an insertion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values which may be inserted at any empty node depend on the surrounding nodes</a:t>
            </a:r>
          </a:p>
        </p:txBody>
      </p:sp>
    </p:spTree>
    <p:extLst>
      <p:ext uri="{BB962C8B-B14F-4D97-AF65-F5344CB8AC3E}">
        <p14:creationId xmlns:p14="http://schemas.microsoft.com/office/powerpoint/2010/main" val="419320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this node may hold 48, 49, or 50</a:t>
            </a:r>
          </a:p>
        </p:txBody>
      </p:sp>
      <p:pic>
        <p:nvPicPr>
          <p:cNvPr id="30724" name="Picture 7" descr="C:\Users\dwharder\Desktop\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1863329"/>
            <a:ext cx="6586538" cy="16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4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 insertion at this location must be 35, 36, 37, or 38</a:t>
            </a:r>
          </a:p>
        </p:txBody>
      </p:sp>
      <p:pic>
        <p:nvPicPr>
          <p:cNvPr id="31748" name="Picture 8" descr="C:\Users\dwharder\Desktop\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1863329"/>
            <a:ext cx="6586538" cy="16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74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5358-B71F-855E-3DCC-C19F5446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B451-848B-AA20-7688-6880F595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search the tree and find where to insert</a:t>
            </a:r>
          </a:p>
          <a:p>
            <a:r>
              <a:rPr lang="en-US" dirty="0"/>
              <a:t>Example: insert 13  </a:t>
            </a:r>
          </a:p>
          <a:p>
            <a:r>
              <a:rPr lang="en-US" dirty="0"/>
              <a:t>Runtime?</a:t>
            </a:r>
          </a:p>
          <a:p>
            <a:pPr lvl="1"/>
            <a:r>
              <a:rPr lang="en-US" dirty="0"/>
              <a:t>O(h)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FC085-D3BB-AD6E-AB08-C8053E51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9" y="2682789"/>
            <a:ext cx="3420972" cy="2022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6FEC9-6C22-8720-2AC6-D97ED912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73" y="1960825"/>
            <a:ext cx="5307227" cy="30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B31F-6CD4-8551-8C2B-8FB8D9F0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B740-3B79-2F0C-0852-8BD42C00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Deletion is more complicated</a:t>
            </a:r>
          </a:p>
          <a:p>
            <a:r>
              <a:rPr lang="en-US" dirty="0"/>
              <a:t>The node is not always a leaf node</a:t>
            </a:r>
          </a:p>
          <a:p>
            <a:r>
              <a:rPr lang="en-US" dirty="0"/>
              <a:t>We need to discuss different scenarios</a:t>
            </a:r>
          </a:p>
          <a:p>
            <a:r>
              <a:rPr lang="en-US" dirty="0"/>
              <a:t>Let’s call we want to delete </a:t>
            </a:r>
            <a:r>
              <a:rPr lang="en-US" i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8962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2E7E-C92A-E005-127D-F5A6F3D2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F4DA-7DB8-2E48-70F6-61CBFEBC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1: leaf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F287-389F-E17D-1862-BB1A0F0D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node to be deleted is a leaf node</a:t>
            </a:r>
          </a:p>
          <a:p>
            <a:r>
              <a:rPr lang="en-US" dirty="0"/>
              <a:t>Trivial: just delete the node</a:t>
            </a:r>
          </a:p>
          <a:p>
            <a:r>
              <a:rPr lang="en-US" dirty="0"/>
              <a:t>Replace the its parent’s child pointer to </a:t>
            </a:r>
            <a:r>
              <a:rPr lang="en-US" dirty="0" err="1"/>
              <a:t>nullptr</a:t>
            </a:r>
            <a:endParaRPr lang="en-US" dirty="0"/>
          </a:p>
        </p:txBody>
      </p:sp>
      <p:pic>
        <p:nvPicPr>
          <p:cNvPr id="4" name="Picture 6" descr="C:\Users\dwharder\Desktop\e1.png">
            <a:extLst>
              <a:ext uri="{FF2B5EF4-FFF2-40B4-BE49-F238E27FC236}">
                <a16:creationId xmlns:a16="http://schemas.microsoft.com/office/drawing/2014/main" id="{72AD5D9F-EDF1-FAF5-5C7C-E0155752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" y="3165474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8335-D459-A323-F09E-58C92DFD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1E93-BBB1-E9CE-B277-8F804730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2: has only one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564B-7DC9-4A81-61C0-3FD140D5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z has only one child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6D590-76A6-198C-DB0D-29AB4F71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59" y="1386805"/>
            <a:ext cx="1563018" cy="181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2FB0B-9789-52EF-68DC-0BA67339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40" y="1444559"/>
            <a:ext cx="1427169" cy="1655120"/>
          </a:xfrm>
          <a:prstGeom prst="rect">
            <a:avLst/>
          </a:prstGeom>
        </p:spPr>
      </p:pic>
      <p:pic>
        <p:nvPicPr>
          <p:cNvPr id="7" name="Picture 6" descr="C:\Users\dwharder\Desktop\e5.png">
            <a:extLst>
              <a:ext uri="{FF2B5EF4-FFF2-40B4-BE49-F238E27FC236}">
                <a16:creationId xmlns:a16="http://schemas.microsoft.com/office/drawing/2014/main" id="{0D7C9CFF-2A45-5123-151C-FD4D6EDE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244120"/>
            <a:ext cx="8377238" cy="18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10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2178-2334-842B-60F9-9132A3FD3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A160-BD09-1B98-7EDA-3E88D02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2: has only one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AE84-B9E5-F579-45E5-7C757032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z has only one child</a:t>
            </a:r>
          </a:p>
          <a:p>
            <a:r>
              <a:rPr lang="en-US" dirty="0"/>
              <a:t>Replace z with its child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1D3FB-48C4-680D-8DFB-63E7F17E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59" y="1386805"/>
            <a:ext cx="1563018" cy="181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87F01-799B-3C52-FBE0-35A8138F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40" y="1444559"/>
            <a:ext cx="1427169" cy="1655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3CB30-C0D1-BF8C-9FAE-E0BDEB02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92" y="3543300"/>
            <a:ext cx="16510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84F75-F02E-7A02-7445-BE3C0DC50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710" y="3477235"/>
            <a:ext cx="1651000" cy="160020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AC5A33BF-186E-A954-5956-039462E5C442}"/>
              </a:ext>
            </a:extLst>
          </p:cNvPr>
          <p:cNvSpPr/>
          <p:nvPr/>
        </p:nvSpPr>
        <p:spPr bwMode="auto">
          <a:xfrm>
            <a:off x="2088290" y="3119845"/>
            <a:ext cx="407773" cy="531340"/>
          </a:xfrm>
          <a:prstGeom prst="down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BD60DCA-1B0D-2189-819D-ACEA92319858}"/>
              </a:ext>
            </a:extLst>
          </p:cNvPr>
          <p:cNvSpPr/>
          <p:nvPr/>
        </p:nvSpPr>
        <p:spPr bwMode="auto">
          <a:xfrm>
            <a:off x="6026323" y="3008377"/>
            <a:ext cx="407773" cy="531340"/>
          </a:xfrm>
          <a:prstGeom prst="downArrow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3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6624-71E4-8CEE-F0F6-AD3DF1FA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8FFF-9C16-98B9-E3BF-413A7368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trees can be very different in their structures</a:t>
            </a:r>
          </a:p>
          <a:p>
            <a:pPr marL="122237" indent="0">
              <a:buNone/>
            </a:pPr>
            <a:endParaRPr lang="en-US" dirty="0"/>
          </a:p>
        </p:txBody>
      </p:sp>
      <p:pic>
        <p:nvPicPr>
          <p:cNvPr id="4" name="Picture 5" descr="C:\Users\dwharder\Desktop\bb3.png">
            <a:extLst>
              <a:ext uri="{FF2B5EF4-FFF2-40B4-BE49-F238E27FC236}">
                <a16:creationId xmlns:a16="http://schemas.microsoft.com/office/drawing/2014/main" id="{7095842C-2C76-2805-14B4-677471A5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9563"/>
            <a:ext cx="46085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92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2879-1E16-8E2F-A076-DDFC6E1A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CC8C-C191-652E-E794-18C0C202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3: is a full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77F3-714E-4748-C61B-593702C1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delete 42 in the following?</a:t>
            </a:r>
          </a:p>
          <a:p>
            <a:r>
              <a:rPr lang="en-US" dirty="0"/>
              <a:t>We need to replace it with 47 and makes sure everything else is proper</a:t>
            </a:r>
          </a:p>
          <a:p>
            <a:r>
              <a:rPr lang="en-US" dirty="0"/>
              <a:t>Every time we delete a full node, we find its </a:t>
            </a:r>
            <a:r>
              <a:rPr lang="en-US" i="1" dirty="0"/>
              <a:t>successor</a:t>
            </a:r>
            <a:r>
              <a:rPr lang="en-US" dirty="0"/>
              <a:t> and replace it with the successor</a:t>
            </a:r>
          </a:p>
        </p:txBody>
      </p:sp>
      <p:pic>
        <p:nvPicPr>
          <p:cNvPr id="7" name="Picture 2" descr="C:\Users\dwharder\Desktop\e11.png">
            <a:extLst>
              <a:ext uri="{FF2B5EF4-FFF2-40B4-BE49-F238E27FC236}">
                <a16:creationId xmlns:a16="http://schemas.microsoft.com/office/drawing/2014/main" id="{542A33E4-47E4-A6EA-5915-1DB346C31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/>
          <a:stretch/>
        </p:blipFill>
        <p:spPr bwMode="auto">
          <a:xfrm>
            <a:off x="0" y="2703909"/>
            <a:ext cx="8991941" cy="21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45F2-B54D-D5AD-EB08-EC703291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3a: the successor is the right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5C70-E401-37BA-6777-77E57183D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successor </a:t>
            </a:r>
            <a:r>
              <a:rPr lang="en-US" i="1" dirty="0"/>
              <a:t>y</a:t>
            </a:r>
            <a:r>
              <a:rPr lang="en-US" dirty="0"/>
              <a:t> is the right child, we can just promote it to the upper level and replace z</a:t>
            </a:r>
          </a:p>
          <a:p>
            <a:r>
              <a:rPr lang="en-US" dirty="0"/>
              <a:t>Think yourself: why</a:t>
            </a:r>
            <a:r>
              <a:rPr lang="en-US" i="1" dirty="0"/>
              <a:t> y </a:t>
            </a:r>
            <a:r>
              <a:rPr lang="en-US" dirty="0"/>
              <a:t>only has one right child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9BD8D-A07F-DC1B-D78F-A513C5FC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7" y="2387599"/>
            <a:ext cx="6096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3b: y is a leaf node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Finally, we will consider the problem of erasing a full node, </a:t>
            </a:r>
            <a:r>
              <a:rPr lang="en-US" altLang="en-US" i="1" dirty="0">
                <a:latin typeface="Arial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  <a:r>
              <a:rPr lang="en-US" altLang="en-US" i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., 42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perform two operations: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Replace 42 with the minimum object in the right sub-tree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Erase that object from the right sub-tree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53252" name="Picture 2" descr="C:\Users\dwharder\Desktop\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8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3b: y is a leaf node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case, we replace 42 with 47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54276" name="Picture 2" descr="C:\Users\dwharder\Desktop\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89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5848-20FF-39D6-A7E4-EFBDCA43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96D6-670A-C095-4A49-B12B2799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3c: y has right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6A39-C192-6CA1-7DBC-57D21F35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successor is somewhere in z’s right subtree and has right child</a:t>
            </a:r>
          </a:p>
          <a:p>
            <a:r>
              <a:rPr lang="en-US" dirty="0"/>
              <a:t>How shall we do to delete 47?</a:t>
            </a:r>
          </a:p>
        </p:txBody>
      </p:sp>
      <p:pic>
        <p:nvPicPr>
          <p:cNvPr id="6" name="Picture 2" descr="C:\Users\dwharder\Desktop\e15.png">
            <a:extLst>
              <a:ext uri="{FF2B5EF4-FFF2-40B4-BE49-F238E27FC236}">
                <a16:creationId xmlns:a16="http://schemas.microsoft.com/office/drawing/2014/main" id="{5409B658-53CC-8ECD-1065-583B85100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/>
          <a:stretch/>
        </p:blipFill>
        <p:spPr bwMode="auto">
          <a:xfrm>
            <a:off x="366712" y="2791823"/>
            <a:ext cx="8310410" cy="200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59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Delete 47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copy 51 from the right sub-tree</a:t>
            </a:r>
          </a:p>
        </p:txBody>
      </p:sp>
      <p:pic>
        <p:nvPicPr>
          <p:cNvPr id="58372" name="Picture 2" descr="C:\Users\dwharder\Desktop\e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94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Delete 47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must proceed by delete 51 from the right sub-tree</a:t>
            </a:r>
          </a:p>
        </p:txBody>
      </p:sp>
      <p:pic>
        <p:nvPicPr>
          <p:cNvPr id="59396" name="Picture 2" descr="C:\Users\dwharder\Desktop\e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61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Delete 47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case, the node storing 51 has just a single child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Think yourself: why can’t 51 has two children?</a:t>
            </a:r>
          </a:p>
        </p:txBody>
      </p:sp>
      <p:pic>
        <p:nvPicPr>
          <p:cNvPr id="60420" name="Picture 2" descr="C:\Users\dwharder\Desktop\e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99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Delete 47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delete the node containing 51 and change the left child of 70 to point to 59</a:t>
            </a:r>
          </a:p>
        </p:txBody>
      </p:sp>
      <p:pic>
        <p:nvPicPr>
          <p:cNvPr id="61444" name="Picture 2" descr="C:\Users\dwharder\Desktop\e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3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Delete 47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Note that after seven removals, the remaining tree is still correctly sorted</a:t>
            </a:r>
          </a:p>
        </p:txBody>
      </p:sp>
      <p:pic>
        <p:nvPicPr>
          <p:cNvPr id="62468" name="Picture 3" descr="C:\Users\dwharder\Desktop\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2518173"/>
            <a:ext cx="658653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D301-4E27-4C4A-3F66-2D84D7CE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9F18-53F3-C732-5F4F-0017D4A9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binary search tree (BST) is a binary tree where</a:t>
            </a:r>
            <a:r>
              <a:rPr lang="zh-CN" altLang="en-US" dirty="0"/>
              <a:t>：</a:t>
            </a:r>
            <a:endParaRPr lang="en-US" dirty="0"/>
          </a:p>
          <a:p>
            <a:r>
              <a:rPr lang="en-US" dirty="0"/>
              <a:t>Each node contains a </a:t>
            </a:r>
            <a:r>
              <a:rPr lang="en-US" i="1" dirty="0">
                <a:solidFill>
                  <a:srgbClr val="0070C0"/>
                </a:solidFill>
              </a:rPr>
              <a:t>key</a:t>
            </a:r>
            <a:r>
              <a:rPr lang="en-US" dirty="0"/>
              <a:t>, such as an integer</a:t>
            </a:r>
          </a:p>
          <a:p>
            <a:r>
              <a:rPr lang="en-US" dirty="0"/>
              <a:t>For each internal node </a:t>
            </a:r>
            <a:r>
              <a:rPr lang="en-US" i="1" dirty="0">
                <a:solidFill>
                  <a:srgbClr val="0070C0"/>
                </a:solidFill>
              </a:rPr>
              <a:t>u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- its key is </a:t>
            </a:r>
            <a:r>
              <a:rPr lang="en-US" dirty="0">
                <a:solidFill>
                  <a:srgbClr val="FF0000"/>
                </a:solidFill>
              </a:rPr>
              <a:t>larger than </a:t>
            </a:r>
            <a:r>
              <a:rPr lang="en-US" dirty="0"/>
              <a:t>all the keys in the </a:t>
            </a:r>
            <a:r>
              <a:rPr lang="en-US" dirty="0">
                <a:solidFill>
                  <a:srgbClr val="FF0000"/>
                </a:solidFill>
              </a:rPr>
              <a:t>left</a:t>
            </a:r>
            <a:r>
              <a:rPr lang="en-US" dirty="0"/>
              <a:t> subtree;</a:t>
            </a:r>
          </a:p>
          <a:p>
            <a:pPr lvl="1"/>
            <a:r>
              <a:rPr lang="en-US" dirty="0"/>
              <a:t>- its key is </a:t>
            </a:r>
            <a:r>
              <a:rPr lang="en-US" dirty="0">
                <a:solidFill>
                  <a:srgbClr val="FF0000"/>
                </a:solidFill>
              </a:rPr>
              <a:t>smaller</a:t>
            </a:r>
            <a:r>
              <a:rPr lang="en-US" dirty="0"/>
              <a:t> than all the keys in the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subtree</a:t>
            </a:r>
          </a:p>
          <a:p>
            <a:r>
              <a:rPr lang="en-US" dirty="0"/>
              <a:t>O(n)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942B1-432F-AE74-C470-A78D0743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2" y="3009185"/>
            <a:ext cx="3847414" cy="2058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0D7A2-E995-2D15-87F7-CDA6554B7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692" y="2736532"/>
            <a:ext cx="1990258" cy="2406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5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A0D2-F754-7CF6-196A-FE384136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8D2-55DF-E298-E377-B6C1615F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if z is a full node, we want to replace it with its successor y</a:t>
            </a:r>
          </a:p>
          <a:p>
            <a:r>
              <a:rPr lang="en-US" dirty="0"/>
              <a:t>A: If y is z’s right child, we can just replace z with y without further changing its subtree</a:t>
            </a:r>
          </a:p>
          <a:p>
            <a:r>
              <a:rPr lang="en-US" dirty="0"/>
              <a:t>B and C: if not, we want to replace y with its right subtree and replace z with 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B5BD0-737E-4C79-32AD-16E9416F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06" y="2742369"/>
            <a:ext cx="6561810" cy="23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1F41-8801-3FEB-1E35-6ADF7464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deletion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1262-4ACF-B0DC-F9BA-32BDFD82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we can define a subroutine to </a:t>
            </a:r>
            <a:r>
              <a:rPr lang="en-US" i="1" dirty="0"/>
              <a:t>transplant</a:t>
            </a:r>
            <a:r>
              <a:rPr lang="en-US" dirty="0"/>
              <a:t> nodes to do replacement</a:t>
            </a:r>
          </a:p>
          <a:p>
            <a:r>
              <a:rPr lang="en-US" dirty="0"/>
              <a:t>Runtime?</a:t>
            </a:r>
          </a:p>
          <a:p>
            <a:r>
              <a:rPr lang="en-US" dirty="0"/>
              <a:t>Most lines are O(1), but we need to find minimum in line 5</a:t>
            </a:r>
          </a:p>
          <a:p>
            <a:r>
              <a:rPr lang="en-US" dirty="0"/>
              <a:t>O(h)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DA81C-A52E-BAA5-A742-C761646D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5" y="2571750"/>
            <a:ext cx="2211687" cy="231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C9C85-764C-A52F-13E5-99B3EEFE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87" y="2261394"/>
            <a:ext cx="5404988" cy="28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86D3-0413-8BE8-5EDE-A3D7AE1A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complexity over 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BC80B-D67A-1506-184C-5ECD83511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BST, many operations run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have no control over the </a:t>
                </a:r>
                <a:r>
                  <a:rPr lang="en-US" i="1" dirty="0">
                    <a:solidFill>
                      <a:srgbClr val="0070C0"/>
                    </a:solidFill>
                  </a:rPr>
                  <a:t>height</a:t>
                </a:r>
                <a:r>
                  <a:rPr lang="en-US" dirty="0"/>
                  <a:t> vs node size </a:t>
                </a:r>
                <a:r>
                  <a:rPr lang="en-US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 in standard BST</a:t>
                </a:r>
              </a:p>
              <a:p>
                <a:pPr lvl="1"/>
                <a:r>
                  <a:rPr lang="en-US" dirty="0"/>
                  <a:t>Worst case is equivalent to a linked list</a:t>
                </a:r>
              </a:p>
              <a:p>
                <a:r>
                  <a:rPr lang="en-US" dirty="0"/>
                  <a:t>What if we have a balanced tree?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BC80B-D67A-1506-184C-5ECD83511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C:\Users\dwharder\Desktop\variants - Copy.png">
            <a:extLst>
              <a:ext uri="{FF2B5EF4-FFF2-40B4-BE49-F238E27FC236}">
                <a16:creationId xmlns:a16="http://schemas.microsoft.com/office/drawing/2014/main" id="{3434C11A-81C8-1A07-0D32-A89C2C3F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83" y="1764356"/>
            <a:ext cx="2903322" cy="33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4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0F47-E165-5F2F-0C51-F104E8F3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binary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4665-4BD5-1922-F98A-296F5535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a binary tree </a:t>
            </a:r>
            <a:r>
              <a:rPr lang="en-US" i="1" dirty="0"/>
              <a:t>T</a:t>
            </a:r>
            <a:r>
              <a:rPr lang="en-US" dirty="0"/>
              <a:t> is </a:t>
            </a:r>
            <a:r>
              <a:rPr lang="en-US" i="1" dirty="0">
                <a:solidFill>
                  <a:srgbClr val="FF0000"/>
                </a:solidFill>
              </a:rPr>
              <a:t>balanced</a:t>
            </a:r>
            <a:r>
              <a:rPr lang="en-US" dirty="0"/>
              <a:t> if for every internal node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dirty="0"/>
              <a:t> of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height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 subtree of </a:t>
            </a:r>
            <a:r>
              <a:rPr lang="en-US" i="1" dirty="0"/>
              <a:t>u</a:t>
            </a:r>
            <a:r>
              <a:rPr lang="en-US" dirty="0"/>
              <a:t> differs from that of the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subtrees of </a:t>
            </a:r>
            <a:r>
              <a:rPr lang="en-US" i="1" dirty="0"/>
              <a:t>u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at most 1</a:t>
            </a:r>
          </a:p>
          <a:p>
            <a:r>
              <a:rPr lang="en-US" dirty="0"/>
              <a:t>Otherwise, if any internal mode violates the requirement, we say u is </a:t>
            </a:r>
            <a:r>
              <a:rPr lang="en-US" dirty="0">
                <a:solidFill>
                  <a:srgbClr val="0070C0"/>
                </a:solidFill>
              </a:rPr>
              <a:t>imbalanced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B420C-22B7-56DD-A099-2A311890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817340"/>
            <a:ext cx="4367971" cy="177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80512-3C30-C2E9-A07D-925A27D3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65" y="2460540"/>
            <a:ext cx="2362352" cy="24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27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6385-C6D4-A398-A812-7B91D3CF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height of a balanced 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44A6-779F-86F2-71C5-358B659D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70"/>
            <a:ext cx="8377238" cy="1919964"/>
          </a:xfrm>
        </p:spPr>
        <p:txBody>
          <a:bodyPr/>
          <a:lstStyle/>
          <a:p>
            <a:r>
              <a:rPr lang="en-US" dirty="0"/>
              <a:t>How fast does the height </a:t>
            </a:r>
            <a:r>
              <a:rPr lang="en-US" i="1" dirty="0"/>
              <a:t>h</a:t>
            </a:r>
            <a:r>
              <a:rPr lang="en-US" dirty="0"/>
              <a:t> of a balanced tree grows with respect to the number of nodes </a:t>
            </a:r>
            <a:r>
              <a:rPr lang="en-US" i="1" dirty="0"/>
              <a:t>n</a:t>
            </a:r>
            <a:r>
              <a:rPr lang="en-US" dirty="0"/>
              <a:t>?</a:t>
            </a:r>
          </a:p>
          <a:p>
            <a:r>
              <a:rPr lang="en-US" dirty="0"/>
              <a:t>What is the </a:t>
            </a:r>
            <a:r>
              <a:rPr lang="en-US" i="1" dirty="0"/>
              <a:t>minimum</a:t>
            </a:r>
            <a:r>
              <a:rPr lang="en-US" dirty="0"/>
              <a:t> number of nodes for height h, call f(h)?</a:t>
            </a:r>
          </a:p>
          <a:p>
            <a:r>
              <a:rPr lang="en-US" dirty="0"/>
              <a:t>f(1) = 2 (root + 1 child)</a:t>
            </a:r>
          </a:p>
          <a:p>
            <a:r>
              <a:rPr lang="en-US" dirty="0"/>
              <a:t>f(2) = 4 (root + 2 children of root + at least 1 node in level 2)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28A6A6-9CE1-80E7-5D32-951F4A9664F1}"/>
              </a:ext>
            </a:extLst>
          </p:cNvPr>
          <p:cNvSpPr/>
          <p:nvPr/>
        </p:nvSpPr>
        <p:spPr bwMode="auto">
          <a:xfrm>
            <a:off x="7241059" y="2804984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40F904-AC7C-4375-16EC-3D784315DF64}"/>
              </a:ext>
            </a:extLst>
          </p:cNvPr>
          <p:cNvSpPr/>
          <p:nvPr/>
        </p:nvSpPr>
        <p:spPr bwMode="auto">
          <a:xfrm>
            <a:off x="6664411" y="3266303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F5F8EB-0B71-EBF6-1979-FD6354F5D1DD}"/>
              </a:ext>
            </a:extLst>
          </p:cNvPr>
          <p:cNvSpPr/>
          <p:nvPr/>
        </p:nvSpPr>
        <p:spPr bwMode="auto">
          <a:xfrm>
            <a:off x="7875373" y="3266303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6EB456-6A39-DFBA-ED61-6E39AFC39396}"/>
              </a:ext>
            </a:extLst>
          </p:cNvPr>
          <p:cNvSpPr/>
          <p:nvPr/>
        </p:nvSpPr>
        <p:spPr bwMode="auto">
          <a:xfrm>
            <a:off x="6182497" y="3772930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AFA1D3-3335-508D-98AB-1DB9DD752654}"/>
              </a:ext>
            </a:extLst>
          </p:cNvPr>
          <p:cNvSpPr/>
          <p:nvPr/>
        </p:nvSpPr>
        <p:spPr bwMode="auto">
          <a:xfrm>
            <a:off x="6960974" y="3785287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BC82AC-0F03-C5A1-A351-03500724DFF1}"/>
              </a:ext>
            </a:extLst>
          </p:cNvPr>
          <p:cNvSpPr/>
          <p:nvPr/>
        </p:nvSpPr>
        <p:spPr bwMode="auto">
          <a:xfrm>
            <a:off x="8410317" y="3785287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682A89-8ABE-E146-E5FA-EDF4271B4517}"/>
              </a:ext>
            </a:extLst>
          </p:cNvPr>
          <p:cNvSpPr/>
          <p:nvPr/>
        </p:nvSpPr>
        <p:spPr bwMode="auto">
          <a:xfrm>
            <a:off x="5700584" y="4292749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998246-9457-944C-14B0-49157439059A}"/>
              </a:ext>
            </a:extLst>
          </p:cNvPr>
          <p:cNvCxnSpPr>
            <a:stCxn id="6" idx="2"/>
            <a:endCxn id="7" idx="7"/>
          </p:cNvCxnSpPr>
          <p:nvPr/>
        </p:nvCxnSpPr>
        <p:spPr bwMode="auto">
          <a:xfrm flipH="1">
            <a:off x="6917543" y="2953266"/>
            <a:ext cx="323516" cy="356468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C73705-7B7C-4AB6-7725-DF7266599E40}"/>
              </a:ext>
            </a:extLst>
          </p:cNvPr>
          <p:cNvCxnSpPr>
            <a:cxnSpLocks/>
            <a:endCxn id="9" idx="7"/>
          </p:cNvCxnSpPr>
          <p:nvPr/>
        </p:nvCxnSpPr>
        <p:spPr bwMode="auto">
          <a:xfrm flipH="1">
            <a:off x="6435629" y="3524326"/>
            <a:ext cx="280448" cy="292035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C1B15F-EA3A-C5F2-37AE-B8B98E0E8E05}"/>
              </a:ext>
            </a:extLst>
          </p:cNvPr>
          <p:cNvCxnSpPr>
            <a:cxnSpLocks/>
            <a:endCxn id="12" idx="7"/>
          </p:cNvCxnSpPr>
          <p:nvPr/>
        </p:nvCxnSpPr>
        <p:spPr bwMode="auto">
          <a:xfrm flipH="1">
            <a:off x="5953716" y="4025219"/>
            <a:ext cx="284388" cy="310961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A526E3-ACAC-4BA1-A21B-1684C9F056E9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 bwMode="auto">
          <a:xfrm>
            <a:off x="7537622" y="2953266"/>
            <a:ext cx="381182" cy="356468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A4F2C8-976A-F55D-8662-0A37D36E27D5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 bwMode="auto">
          <a:xfrm>
            <a:off x="8128505" y="3519435"/>
            <a:ext cx="325243" cy="309283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B0A773-A9E2-8C41-1A9A-24A58F00954D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 bwMode="auto">
          <a:xfrm>
            <a:off x="6917543" y="3519435"/>
            <a:ext cx="191713" cy="265852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F929A84-A2DC-A1AB-CF02-57FB1AFFC312}"/>
              </a:ext>
            </a:extLst>
          </p:cNvPr>
          <p:cNvSpPr/>
          <p:nvPr/>
        </p:nvSpPr>
        <p:spPr bwMode="auto">
          <a:xfrm>
            <a:off x="928633" y="2696572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52119-A253-C2A7-BA78-01003598134C}"/>
              </a:ext>
            </a:extLst>
          </p:cNvPr>
          <p:cNvSpPr txBox="1"/>
          <p:nvPr/>
        </p:nvSpPr>
        <p:spPr>
          <a:xfrm>
            <a:off x="509130" y="4427871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f(0)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D555AD-BF58-25A3-3948-DA681C060D52}"/>
              </a:ext>
            </a:extLst>
          </p:cNvPr>
          <p:cNvSpPr/>
          <p:nvPr/>
        </p:nvSpPr>
        <p:spPr bwMode="auto">
          <a:xfrm>
            <a:off x="1914177" y="2696572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C73225-E9CD-AD9A-5EF4-E73F49974879}"/>
              </a:ext>
            </a:extLst>
          </p:cNvPr>
          <p:cNvSpPr/>
          <p:nvPr/>
        </p:nvSpPr>
        <p:spPr bwMode="auto">
          <a:xfrm>
            <a:off x="2548491" y="3157891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C9D518-80C8-2D94-D21D-64950D956063}"/>
              </a:ext>
            </a:extLst>
          </p:cNvPr>
          <p:cNvCxnSpPr>
            <a:cxnSpLocks/>
            <a:stCxn id="37" idx="6"/>
            <a:endCxn id="38" idx="1"/>
          </p:cNvCxnSpPr>
          <p:nvPr/>
        </p:nvCxnSpPr>
        <p:spPr bwMode="auto">
          <a:xfrm>
            <a:off x="2210740" y="2844854"/>
            <a:ext cx="381182" cy="356468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FC55FD-B9D5-3A64-59F7-51F277FBD45F}"/>
              </a:ext>
            </a:extLst>
          </p:cNvPr>
          <p:cNvSpPr txBox="1"/>
          <p:nvPr/>
        </p:nvSpPr>
        <p:spPr>
          <a:xfrm>
            <a:off x="2086052" y="444103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f(1)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9F9D966-E8EC-A2BE-A006-2A77A13B130E}"/>
              </a:ext>
            </a:extLst>
          </p:cNvPr>
          <p:cNvSpPr/>
          <p:nvPr/>
        </p:nvSpPr>
        <p:spPr bwMode="auto">
          <a:xfrm>
            <a:off x="4127536" y="2631232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81C34D-17BF-EEB4-A0A8-E104286CB65D}"/>
              </a:ext>
            </a:extLst>
          </p:cNvPr>
          <p:cNvSpPr/>
          <p:nvPr/>
        </p:nvSpPr>
        <p:spPr bwMode="auto">
          <a:xfrm>
            <a:off x="3550888" y="3092551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DAF844-2F6B-778E-F6C8-381F817C3BAE}"/>
              </a:ext>
            </a:extLst>
          </p:cNvPr>
          <p:cNvSpPr/>
          <p:nvPr/>
        </p:nvSpPr>
        <p:spPr bwMode="auto">
          <a:xfrm>
            <a:off x="4761850" y="3092551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F9E6EF-5D52-1051-0237-ACDE46CA2186}"/>
              </a:ext>
            </a:extLst>
          </p:cNvPr>
          <p:cNvCxnSpPr>
            <a:stCxn id="41" idx="2"/>
            <a:endCxn id="42" idx="7"/>
          </p:cNvCxnSpPr>
          <p:nvPr/>
        </p:nvCxnSpPr>
        <p:spPr bwMode="auto">
          <a:xfrm flipH="1">
            <a:off x="3804020" y="2779514"/>
            <a:ext cx="323516" cy="356468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A06F7-01EB-9065-702F-4188E7219D52}"/>
              </a:ext>
            </a:extLst>
          </p:cNvPr>
          <p:cNvCxnSpPr>
            <a:cxnSpLocks/>
            <a:stCxn id="41" idx="6"/>
            <a:endCxn id="43" idx="1"/>
          </p:cNvCxnSpPr>
          <p:nvPr/>
        </p:nvCxnSpPr>
        <p:spPr bwMode="auto">
          <a:xfrm>
            <a:off x="4424099" y="2779514"/>
            <a:ext cx="381182" cy="356468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06BF291-25C7-373A-04D3-7EEAD638F821}"/>
              </a:ext>
            </a:extLst>
          </p:cNvPr>
          <p:cNvSpPr/>
          <p:nvPr/>
        </p:nvSpPr>
        <p:spPr bwMode="auto">
          <a:xfrm>
            <a:off x="3073093" y="3592411"/>
            <a:ext cx="296563" cy="296563"/>
          </a:xfrm>
          <a:prstGeom prst="ellips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45B6D2-5E85-DD7A-B98C-90EF8CF057CA}"/>
              </a:ext>
            </a:extLst>
          </p:cNvPr>
          <p:cNvCxnSpPr>
            <a:cxnSpLocks/>
            <a:endCxn id="46" idx="7"/>
          </p:cNvCxnSpPr>
          <p:nvPr/>
        </p:nvCxnSpPr>
        <p:spPr bwMode="auto">
          <a:xfrm flipH="1">
            <a:off x="3326225" y="3343807"/>
            <a:ext cx="280448" cy="292035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4B1564F-CC96-D7CB-7DA9-58F881C89C16}"/>
              </a:ext>
            </a:extLst>
          </p:cNvPr>
          <p:cNvSpPr txBox="1"/>
          <p:nvPr/>
        </p:nvSpPr>
        <p:spPr>
          <a:xfrm>
            <a:off x="3915165" y="4427871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7D1B37-ED8B-2E85-B393-BBC9B89EB565}"/>
              </a:ext>
            </a:extLst>
          </p:cNvPr>
          <p:cNvSpPr txBox="1"/>
          <p:nvPr/>
        </p:nvSpPr>
        <p:spPr>
          <a:xfrm>
            <a:off x="7262596" y="441051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f(3)</a:t>
            </a:r>
          </a:p>
        </p:txBody>
      </p:sp>
    </p:spTree>
    <p:extLst>
      <p:ext uri="{BB962C8B-B14F-4D97-AF65-F5344CB8AC3E}">
        <p14:creationId xmlns:p14="http://schemas.microsoft.com/office/powerpoint/2010/main" val="10003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5" grpId="0" animBg="1"/>
      <p:bldP spid="36" grpId="0"/>
      <p:bldP spid="37" grpId="0" animBg="1"/>
      <p:bldP spid="38" grpId="0" animBg="1"/>
      <p:bldP spid="40" grpId="0"/>
      <p:bldP spid="41" grpId="0" animBg="1"/>
      <p:bldP spid="42" grpId="0" animBg="1"/>
      <p:bldP spid="43" grpId="0" animBg="1"/>
      <p:bldP spid="46" grpId="0" animBg="1"/>
      <p:bldP spid="48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5225-9354-111A-F45D-D1039923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height of a balanced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F6566-5B1A-6916-878C-29B6CCBF8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general,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F6566-5B1A-6916-878C-29B6CCBF8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CAD9EB-CA93-90C2-1667-BEC9C4154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66" y="2571750"/>
            <a:ext cx="3652623" cy="2454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D19458-5ECD-5EC9-5145-A3BBB44027FB}"/>
                  </a:ext>
                </a:extLst>
              </p:cNvPr>
              <p:cNvSpPr txBox="1"/>
              <p:nvPr/>
            </p:nvSpPr>
            <p:spPr>
              <a:xfrm>
                <a:off x="2177277" y="1397764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D19458-5ECD-5EC9-5145-A3BBB4402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77" y="1397764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1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3DC7-7EE1-94E9-75F7-4809E4C1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height of a balanced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FBF7A-1B68-2C3C-0EEB-888369833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3630111"/>
                <a:ext cx="8377238" cy="1190570"/>
              </a:xfrm>
            </p:spPr>
            <p:txBody>
              <a:bodyPr/>
              <a:lstStyle/>
              <a:p>
                <a:r>
                  <a:rPr lang="en-US" dirty="0"/>
                  <a:t>A balanced binary 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has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FBF7A-1B68-2C3C-0EEB-888369833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3630111"/>
                <a:ext cx="8377238" cy="1190570"/>
              </a:xfrm>
              <a:blipFill>
                <a:blip r:embed="rId2"/>
                <a:stretch>
                  <a:fillRect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BE747F2-0B90-1DF2-602F-FA99FD4D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38286"/>
            <a:ext cx="4846516" cy="27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3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BE72-778E-D717-09EE-0F43140C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off between searching and insertion/deletion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3042-DB21-C801-2071-371065FC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</a:t>
            </a:r>
            <a:r>
              <a:rPr lang="en-US"/>
              <a:t>data structure is AVL tree</a:t>
            </a:r>
          </a:p>
          <a:p>
            <a:r>
              <a:rPr lang="en-US" dirty="0"/>
              <a:t>In real world, as long as we can keep the height under control, we can achieve O(log n)</a:t>
            </a:r>
          </a:p>
          <a:p>
            <a:r>
              <a:rPr lang="en-US" dirty="0"/>
              <a:t>Searching efficiency can be maximized for making the tree always balanced, but keeping the tree balanced is likely to impose extra processing costs on insertion and deletion</a:t>
            </a:r>
          </a:p>
          <a:p>
            <a:r>
              <a:rPr lang="en-US" dirty="0"/>
              <a:t>There are many different trees attempts to achieve the overall efficiency</a:t>
            </a:r>
          </a:p>
          <a:p>
            <a:r>
              <a:rPr lang="en-US" dirty="0"/>
              <a:t>We need to choose the right data structures based on the need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98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D9F5-9DA5-6A29-201A-08DE6CA1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81C1-0CB0-7337-FEC6-B7116D4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29049"/>
            <a:ext cx="8377238" cy="3976301"/>
          </a:xfrm>
        </p:spPr>
        <p:txBody>
          <a:bodyPr/>
          <a:lstStyle/>
          <a:p>
            <a:r>
              <a:rPr lang="en-US" dirty="0"/>
              <a:t>What is the requirement on the types of keys</a:t>
            </a:r>
          </a:p>
          <a:p>
            <a:pPr lvl="1"/>
            <a:r>
              <a:rPr lang="en-US" dirty="0"/>
              <a:t>The keys are comparable and ordered</a:t>
            </a:r>
          </a:p>
          <a:p>
            <a:pPr lvl="1"/>
            <a:r>
              <a:rPr lang="en-US" dirty="0"/>
              <a:t>Existing a function compare(key1, key2)</a:t>
            </a:r>
          </a:p>
          <a:p>
            <a:endParaRPr lang="en-US" dirty="0"/>
          </a:p>
          <a:p>
            <a:r>
              <a:rPr lang="en-US" dirty="0"/>
              <a:t>Can key be equal?</a:t>
            </a:r>
          </a:p>
          <a:p>
            <a:pPr lvl="1"/>
            <a:r>
              <a:rPr lang="en-US" dirty="0"/>
              <a:t>Yes, but they are indistinguishable</a:t>
            </a:r>
          </a:p>
          <a:p>
            <a:pPr lvl="1"/>
            <a:r>
              <a:rPr lang="en-US" dirty="0"/>
              <a:t>We usually assume no </a:t>
            </a:r>
            <a:r>
              <a:rPr lang="en-US"/>
              <a:t>duplicate values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Check how to use std::set on your own key 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6E81-0136-06D4-658E-744F5893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7159-D6EC-70B2-528A-E09AB073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0F7B0-B4A7-3B25-D2D9-0FD42A02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565B9-F29D-C766-8E7B-E38C10E09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0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7FF9-B151-988A-1C7A-A80F443F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86E8-C4E4-1E63-C434-CEB29E85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6928-A5E0-0E7C-68CE-5B67325A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2D114-1D47-149C-2508-1D674AC5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C1C6A-CDAA-59D8-E906-2368EF188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47D007-9382-FC25-1F81-0A3F34A5B96E}"/>
              </a:ext>
            </a:extLst>
          </p:cNvPr>
          <p:cNvSpPr/>
          <p:nvPr/>
        </p:nvSpPr>
        <p:spPr bwMode="auto">
          <a:xfrm>
            <a:off x="6865623" y="2673494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5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E4CA0-A178-D7E5-F5B1-C9786B8F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A747-77F8-4B0F-0A0E-7D9B5DF3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FBD4-D289-9B4B-5C85-8119A33B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DD309-F5AC-F781-2ADA-9FEE3014A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5D3BC-5602-FC91-E233-24048819B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421F4B-E585-40B9-37DE-FC9951C9FCD3}"/>
              </a:ext>
            </a:extLst>
          </p:cNvPr>
          <p:cNvSpPr/>
          <p:nvPr/>
        </p:nvSpPr>
        <p:spPr bwMode="auto">
          <a:xfrm>
            <a:off x="5827655" y="3300906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1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27988-F019-9540-D172-57EE6E7F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CE95-948F-7EFD-1E86-2C354E94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Inordered</a:t>
            </a:r>
            <a:r>
              <a:rPr lang="en-US" dirty="0"/>
              <a:t> tree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7599-9BF5-174F-F988-2BF2E372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following algorithm print?</a:t>
            </a:r>
          </a:p>
          <a:p>
            <a:r>
              <a:rPr lang="en-US" dirty="0"/>
              <a:t>“2”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F2098-24D8-6701-9EB9-E370CBA4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217883"/>
            <a:ext cx="4734499" cy="148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0BBF6-D000-1B24-6927-858FFE241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12" y="2647236"/>
            <a:ext cx="3847414" cy="205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BBB6F6-EEA9-48D2-65EF-3172DE99FAFD}"/>
              </a:ext>
            </a:extLst>
          </p:cNvPr>
          <p:cNvSpPr/>
          <p:nvPr/>
        </p:nvSpPr>
        <p:spPr bwMode="auto">
          <a:xfrm>
            <a:off x="5345741" y="3961616"/>
            <a:ext cx="629392" cy="64613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9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|20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8|2.2|36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|15.1|9.5|4.8|50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40777</TotalTime>
  <Words>1405</Words>
  <Application>Microsoft Macintosh PowerPoint</Application>
  <PresentationFormat>On-screen Show (16:9)</PresentationFormat>
  <Paragraphs>206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Cambria Math</vt:lpstr>
      <vt:lpstr>Helvetica Neue</vt:lpstr>
      <vt:lpstr>Wingdings</vt:lpstr>
      <vt:lpstr>Layer Assignment for Timing Closure</vt:lpstr>
      <vt:lpstr>Lecture 8:  Binary Search tree</vt:lpstr>
      <vt:lpstr>Binary tree</vt:lpstr>
      <vt:lpstr>Different binary trees</vt:lpstr>
      <vt:lpstr>Binary search tree</vt:lpstr>
      <vt:lpstr>key data types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Inordered tree walk</vt:lpstr>
      <vt:lpstr>Maximum </vt:lpstr>
      <vt:lpstr>Minimum </vt:lpstr>
      <vt:lpstr>Search a general key in a BST</vt:lpstr>
      <vt:lpstr>Example: search 13 </vt:lpstr>
      <vt:lpstr>Find the successor</vt:lpstr>
      <vt:lpstr>Insert</vt:lpstr>
      <vt:lpstr>Insert</vt:lpstr>
      <vt:lpstr>Insert</vt:lpstr>
      <vt:lpstr>Insert algorithm</vt:lpstr>
      <vt:lpstr>Deletion</vt:lpstr>
      <vt:lpstr>Deletion case 1: leaf</vt:lpstr>
      <vt:lpstr>Deletion case 2: has only one child</vt:lpstr>
      <vt:lpstr>Deletion case 2: has only one child</vt:lpstr>
      <vt:lpstr>Deletion case 3: is a full node</vt:lpstr>
      <vt:lpstr>Deletion case 3a: the successor is the right child</vt:lpstr>
      <vt:lpstr>Deletion case 3b: y is a leaf node</vt:lpstr>
      <vt:lpstr>Deletion case 3b: y is a leaf node</vt:lpstr>
      <vt:lpstr>Deletion case 3c: y has right child</vt:lpstr>
      <vt:lpstr>Delete 47</vt:lpstr>
      <vt:lpstr>Delete 47</vt:lpstr>
      <vt:lpstr>Delete 47</vt:lpstr>
      <vt:lpstr>Delete 47</vt:lpstr>
      <vt:lpstr>Delete 47</vt:lpstr>
      <vt:lpstr>Deletion case 3</vt:lpstr>
      <vt:lpstr>Overall deletion procedures</vt:lpstr>
      <vt:lpstr>How about complexity over n?</vt:lpstr>
      <vt:lpstr>Balanced binary tree</vt:lpstr>
      <vt:lpstr>The height of a balanced tree</vt:lpstr>
      <vt:lpstr>The height of a balanced tree</vt:lpstr>
      <vt:lpstr>The height of a balanced tree</vt:lpstr>
      <vt:lpstr>Trade off between searching and insertion/deletion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1150</cp:revision>
  <cp:lastPrinted>2022-09-13T23:51:23Z</cp:lastPrinted>
  <dcterms:created xsi:type="dcterms:W3CDTF">2007-09-23T17:35:11Z</dcterms:created>
  <dcterms:modified xsi:type="dcterms:W3CDTF">2024-01-30T05:31:16Z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